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leys.tw/presskit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hutonggames.com/showcase.html" TargetMode="External"/><Relationship Id="rId3" Type="http://schemas.openxmlformats.org/officeDocument/2006/relationships/hyperlink" Target="https://unity3d.com/es/showcase/case-stories/hearthstone" TargetMode="External"/><Relationship Id="rId4" Type="http://schemas.openxmlformats.org/officeDocument/2006/relationships/hyperlink" Target="https://www.youtube.com/watch?v=qaUVEleZO5I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japan.unity3d.com/unite/unite2016/files/DAY2_1500_Room2_OginoHiroshi.pdf" TargetMode="External"/><Relationship Id="rId3" Type="http://schemas.openxmlformats.org/officeDocument/2006/relationships/hyperlink" Target="http://panora.tokyo/27002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dec7c27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dec7c27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dec7c27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dec7c27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巷弄探險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2"/>
              </a:rPr>
              <a:t>https://www.alleys.tw/presskit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dec7c279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dec7c279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169fcb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169fcb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dec7c279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dec7c279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dec7c279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dec7c279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dec7c279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dec7c279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169fcb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169fcb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dec7c279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dec7c279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dec7c279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dec7c279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dec7c279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bdec7c279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dec7c27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dec7c27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bdec7c279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bdec7c279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dec7c279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bdec7c279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d169fcb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d169fcb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dec7c279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dec7c279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169fcb7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d169fcb7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dec7c279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dec7c279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dec7c279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dec7c279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bdec7c279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bdec7c279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dec7c279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dec7c279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dec7c27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dec7c27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dec7c279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dec7c279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dec7c279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dec7c279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dec7c279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bdec7c279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d169fcb7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d169fcb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bdec7c279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bdec7c279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bdec7c279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bdec7c279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d169fcb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d169fcb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d169fcb7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d169fcb7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d1b27c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d1b27c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bdec7c279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bdec7c279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dec7c27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dec7c27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dec7c27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dec7c27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dec7c27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bdec7c27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dec7c27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dec7c27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dec7c279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dec7c279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Playmaker ShowCase (INSIDE)</a:t>
            </a:r>
            <a:br>
              <a:rPr lang="ja"/>
            </a:br>
            <a:r>
              <a:rPr lang="ja" u="sng">
                <a:solidFill>
                  <a:schemeClr val="hlink"/>
                </a:solidFill>
                <a:hlinkClick r:id="rId2"/>
              </a:rPr>
              <a:t>http://www.hutonggames.com/showcase.html</a:t>
            </a:r>
            <a:br>
              <a:rPr lang="ja"/>
            </a:br>
            <a:r>
              <a:rPr lang="ja"/>
              <a:t>爐石戰記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https://unity3d.com/es/showcase/case-stories/hearthstone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圖像截自官方影片</a:t>
            </a:r>
            <a:br>
              <a:rPr lang="ja"/>
            </a:br>
            <a:r>
              <a:rPr lang="ja"/>
              <a:t>Hearthstone: Kobolds &amp; Catacombs, Behind the Scenes</a:t>
            </a:r>
            <a:br>
              <a:rPr lang="ja"/>
            </a:br>
            <a:r>
              <a:rPr lang="ja" u="sng">
                <a:solidFill>
                  <a:schemeClr val="hlink"/>
                </a:solidFill>
                <a:hlinkClick r:id="rId4"/>
              </a:rPr>
              <a:t>https://www.youtube.com/watch?v=qaUVEleZO5I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dec7c27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bdec7c27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Fate/Grand Orderにおけるディライトワークス流Unity活用術</a:t>
            </a:r>
            <a:br>
              <a:rPr lang="ja"/>
            </a:br>
            <a:r>
              <a:rPr lang="ja" u="sng">
                <a:solidFill>
                  <a:schemeClr val="hlink"/>
                </a:solidFill>
                <a:hlinkClick r:id="rId2"/>
              </a:rPr>
              <a:t>http://japan.unity3d.com/unite/unite2016/files/DAY2_1500_Room2_OginoHiroshi.pdf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ja"/>
            </a:br>
            <a:r>
              <a:rPr lang="ja"/>
              <a:t>Unityだから追求できた「マシュがいる感」 「Fate/Grand Order VR feat.マシュ・キリエライト」開発秘話【Unite】</a:t>
            </a:r>
            <a:br>
              <a:rPr lang="ja"/>
            </a:br>
            <a:r>
              <a:rPr lang="ja" u="sng">
                <a:solidFill>
                  <a:schemeClr val="hlink"/>
                </a:solidFill>
                <a:hlinkClick r:id="rId3"/>
              </a:rPr>
              <a:t>http://panora.tokyo/27002/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eiryo"/>
                <a:ea typeface="Meiryo"/>
                <a:cs typeface="Meiryo"/>
                <a:sym typeface="Meiryo"/>
              </a:defRPr>
            </a:lvl1pPr>
            <a:lvl2pPr lvl="1">
              <a:buNone/>
              <a:defRPr>
                <a:latin typeface="Meiryo"/>
                <a:ea typeface="Meiryo"/>
                <a:cs typeface="Meiryo"/>
                <a:sym typeface="Meiryo"/>
              </a:defRPr>
            </a:lvl2pPr>
            <a:lvl3pPr lvl="2">
              <a:buNone/>
              <a:defRPr>
                <a:latin typeface="Meiryo"/>
                <a:ea typeface="Meiryo"/>
                <a:cs typeface="Meiryo"/>
                <a:sym typeface="Meiryo"/>
              </a:defRPr>
            </a:lvl3pPr>
            <a:lvl4pPr lvl="3">
              <a:buNone/>
              <a:defRPr>
                <a:latin typeface="Meiryo"/>
                <a:ea typeface="Meiryo"/>
                <a:cs typeface="Meiryo"/>
                <a:sym typeface="Meiryo"/>
              </a:defRPr>
            </a:lvl4pPr>
            <a:lvl5pPr lvl="4">
              <a:buNone/>
              <a:defRPr>
                <a:latin typeface="Meiryo"/>
                <a:ea typeface="Meiryo"/>
                <a:cs typeface="Meiryo"/>
                <a:sym typeface="Meiryo"/>
              </a:defRPr>
            </a:lvl5pPr>
            <a:lvl6pPr lvl="5">
              <a:buNone/>
              <a:defRPr>
                <a:latin typeface="Meiryo"/>
                <a:ea typeface="Meiryo"/>
                <a:cs typeface="Meiryo"/>
                <a:sym typeface="Meiryo"/>
              </a:defRPr>
            </a:lvl6pPr>
            <a:lvl7pPr lvl="6">
              <a:buNone/>
              <a:defRPr>
                <a:latin typeface="Meiryo"/>
                <a:ea typeface="Meiryo"/>
                <a:cs typeface="Meiryo"/>
                <a:sym typeface="Meiryo"/>
              </a:defRPr>
            </a:lvl7pPr>
            <a:lvl8pPr lvl="7">
              <a:buNone/>
              <a:defRPr>
                <a:latin typeface="Meiryo"/>
                <a:ea typeface="Meiryo"/>
                <a:cs typeface="Meiryo"/>
                <a:sym typeface="Meiryo"/>
              </a:defRPr>
            </a:lvl8pPr>
            <a:lvl9pPr lvl="8">
              <a:buNone/>
              <a:defRPr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iryo"/>
              <a:buNone/>
              <a:defRPr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iryo"/>
              <a:buChar char="●"/>
              <a:defRPr sz="1800"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○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■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●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○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■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●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iryo"/>
              <a:buChar char="○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eiryo"/>
              <a:buChar char="■"/>
              <a:defRPr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gif"/><Relationship Id="rId4" Type="http://schemas.openxmlformats.org/officeDocument/2006/relationships/image" Target="../media/image4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gif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gif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hayatos@gmail.com" TargetMode="External"/><Relationship Id="rId4" Type="http://schemas.openxmlformats.org/officeDocument/2006/relationships/hyperlink" Target="http://mindos.cc" TargetMode="External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Relationship Id="rId5" Type="http://schemas.openxmlformats.org/officeDocument/2006/relationships/image" Target="../media/image4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417939">
            <a:off x="310422" y="376033"/>
            <a:ext cx="1016704" cy="1016704"/>
          </a:xfrm>
          <a:prstGeom prst="rect">
            <a:avLst/>
          </a:prstGeom>
          <a:solidFill>
            <a:srgbClr val="E30D75"/>
          </a:solidFill>
          <a:ln>
            <a:noFill/>
          </a:ln>
          <a:effectLst>
            <a:outerShdw blurRad="428625" rotWithShape="0" algn="bl" dir="20040000" dist="9525">
              <a:srgbClr val="F3F3F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386463">
            <a:off x="322079" y="354789"/>
            <a:ext cx="1016215" cy="1016215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428625" rotWithShape="0" algn="bl" dir="20040000" dist="9525">
              <a:srgbClr val="F3F3F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455250"/>
            <a:ext cx="8520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從不寫程式開始的連線遊戲開發</a:t>
            </a:r>
            <a:endParaRPr sz="3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638050" y="1538725"/>
            <a:ext cx="38679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CCCCCC"/>
                </a:solidFill>
              </a:rPr>
              <a:t>紅魔導師的求生之路</a:t>
            </a:r>
            <a:endParaRPr>
              <a:solidFill>
                <a:srgbClr val="CCCCCC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05500" y="3631850"/>
            <a:ext cx="292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Hayato Yang</a:t>
            </a:r>
            <a:endParaRPr sz="2800">
              <a:solidFill>
                <a:srgbClr val="EFEFE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420550" y="4264700"/>
            <a:ext cx="2411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EFEFEF"/>
                </a:solidFill>
                <a:latin typeface="Meiryo"/>
                <a:ea typeface="Meiryo"/>
                <a:cs typeface="Meiryo"/>
                <a:sym typeface="Meiryo"/>
              </a:rPr>
              <a:t>2019.7.11</a:t>
            </a:r>
            <a:endParaRPr>
              <a:solidFill>
                <a:srgbClr val="EFEFE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169" l="0" r="0" t="229"/>
          <a:stretch/>
        </p:blipFill>
        <p:spPr>
          <a:xfrm rot="922256">
            <a:off x="389474" y="271542"/>
            <a:ext cx="966491" cy="96266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8640000" dist="28575">
              <a:srgbClr val="434343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943875" y="3386475"/>
            <a:ext cx="182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巷弄探險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by 沈士棋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975" y="0"/>
            <a:ext cx="3172801" cy="31728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291174" cy="297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43150" y="3228500"/>
            <a:ext cx="182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眾神之鬥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by 數位卡夫特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1008900" y="972175"/>
            <a:ext cx="712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PlayMaker + PUN2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148" name="Google Shape;148;p23"/>
          <p:cNvGrpSpPr/>
          <p:nvPr/>
        </p:nvGrpSpPr>
        <p:grpSpPr>
          <a:xfrm>
            <a:off x="2962841" y="2461898"/>
            <a:ext cx="540942" cy="540786"/>
            <a:chOff x="2744603" y="1578942"/>
            <a:chExt cx="1552200" cy="1552200"/>
          </a:xfrm>
        </p:grpSpPr>
        <p:sp>
          <p:nvSpPr>
            <p:cNvPr id="149" name="Google Shape;149;p23"/>
            <p:cNvSpPr/>
            <p:nvPr/>
          </p:nvSpPr>
          <p:spPr>
            <a:xfrm>
              <a:off x="2744603" y="1578942"/>
              <a:ext cx="1552200" cy="155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" name="Google Shape;15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5775" y="1615725"/>
              <a:ext cx="1490150" cy="1490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37" y="2461788"/>
            <a:ext cx="540901" cy="5408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301" y="2461820"/>
            <a:ext cx="540870" cy="5408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5369" y="2461794"/>
            <a:ext cx="540904" cy="5408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3"/>
          <p:cNvSpPr txBox="1"/>
          <p:nvPr/>
        </p:nvSpPr>
        <p:spPr>
          <a:xfrm>
            <a:off x="1844400" y="1627325"/>
            <a:ext cx="545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如何建構一款連線遊戲？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11700" y="326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以坦克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連線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對戰遊戲為例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7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事前準備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404700" y="1093925"/>
            <a:ext cx="34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安裝 PUN2 &amp; PlayMaker</a:t>
            </a:r>
            <a:endParaRPr sz="18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25" y="1742825"/>
            <a:ext cx="4841300" cy="1743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23" y="2983825"/>
            <a:ext cx="4845503" cy="1743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7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下載 </a:t>
            </a:r>
            <a:r>
              <a:rPr lang="ja"/>
              <a:t>PlayMaker </a:t>
            </a:r>
            <a:r>
              <a:rPr lang="ja"/>
              <a:t>PUN2 支援 </a:t>
            </a:r>
            <a:r>
              <a:rPr lang="ja" sz="1800">
                <a:solidFill>
                  <a:srgbClr val="D9D9D9"/>
                </a:solidFill>
              </a:rPr>
              <a:t>@ecosystem</a:t>
            </a:r>
            <a:endParaRPr sz="1800">
              <a:solidFill>
                <a:srgbClr val="D9D9D9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70856" l="0" r="0" t="0"/>
          <a:stretch/>
        </p:blipFill>
        <p:spPr>
          <a:xfrm>
            <a:off x="1068350" y="1315300"/>
            <a:ext cx="2956664" cy="12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275" y="355175"/>
            <a:ext cx="2032450" cy="45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350" y="2777604"/>
            <a:ext cx="5007899" cy="20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75" y="2068125"/>
            <a:ext cx="33718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先</a:t>
            </a:r>
            <a:r>
              <a:rPr lang="ja"/>
              <a:t>有一台會跑會射的坦克...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75" y="3213726"/>
            <a:ext cx="3033876" cy="16301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225" y="1132188"/>
            <a:ext cx="3669625" cy="1469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6"/>
          <p:cNvSpPr txBox="1"/>
          <p:nvPr>
            <p:ph type="title"/>
          </p:nvPr>
        </p:nvSpPr>
        <p:spPr>
          <a:xfrm>
            <a:off x="4434575" y="2782875"/>
            <a:ext cx="19239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空白鍵 發射子彈</a:t>
            </a:r>
            <a:endParaRPr sz="1800"/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5037850" y="691200"/>
            <a:ext cx="19824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方向鍵 移動/轉向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/>
        </p:nvSpPr>
        <p:spPr>
          <a:xfrm>
            <a:off x="311700" y="227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好、開始連線吧！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變成連線遊戲需要做哪些事？</a:t>
            </a:r>
            <a:endParaRPr/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404700" y="865325"/>
            <a:ext cx="4463700" cy="3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/>
              <a:t>連接PUN服務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開房/加入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製作可同步的玩家角色Prefab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PUN實例化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GetIsMine辨識擁有者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RPC射擊同步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RPC命中處理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B7B7B7"/>
                </a:solidFill>
              </a:rPr>
              <a:t>- SceneView 關卡地貌的更新與重現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B7B7B7"/>
                </a:solidFill>
              </a:rPr>
              <a:t>- 房主交接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875" y="1759000"/>
            <a:ext cx="3291918" cy="2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開始之前，先對PUN設定進行確認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9" name="Google Shape;199;p29"/>
          <p:cNvSpPr txBox="1"/>
          <p:nvPr>
            <p:ph type="title"/>
          </p:nvPr>
        </p:nvSpPr>
        <p:spPr>
          <a:xfrm>
            <a:off x="404700" y="865325"/>
            <a:ext cx="84276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記得先設定 Fixed Region 為 jp (或是asia)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重要！</a:t>
            </a:r>
            <a:r>
              <a:rPr lang="ja" sz="1800"/>
              <a:t>否則自動分流會讓你痛不欲生！</a:t>
            </a:r>
            <a:endParaRPr sz="18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25" y="2333275"/>
            <a:ext cx="4728275" cy="11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625" y="992725"/>
            <a:ext cx="3485624" cy="30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5595050" y="2278950"/>
            <a:ext cx="17004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在場景中加入 PlayMaker Photon proxy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404700" y="865325"/>
            <a:ext cx="84276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PlayMaker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 &gt; Photon Networking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  &gt; Componants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   &gt; Add Photon proxy to scene</a:t>
            </a:r>
            <a:endParaRPr sz="1800"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46910" l="0" r="80642" t="0"/>
          <a:stretch/>
        </p:blipFill>
        <p:spPr>
          <a:xfrm>
            <a:off x="426150" y="2178050"/>
            <a:ext cx="1357500" cy="14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13289" l="18754" r="61022" t="44815"/>
          <a:stretch/>
        </p:blipFill>
        <p:spPr>
          <a:xfrm>
            <a:off x="1734250" y="3426875"/>
            <a:ext cx="1418151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11219" l="38372" r="37883" t="73264"/>
          <a:stretch/>
        </p:blipFill>
        <p:spPr>
          <a:xfrm>
            <a:off x="3110075" y="4231200"/>
            <a:ext cx="1665101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2169" l="62116" r="12811" t="73263"/>
          <a:stretch/>
        </p:blipFill>
        <p:spPr>
          <a:xfrm>
            <a:off x="4775175" y="4231200"/>
            <a:ext cx="1758274" cy="6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0" l="0" r="28263" t="0"/>
          <a:stretch/>
        </p:blipFill>
        <p:spPr>
          <a:xfrm>
            <a:off x="4838025" y="1216750"/>
            <a:ext cx="1599450" cy="860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>
            <a:off x="2187225" y="2662925"/>
            <a:ext cx="41346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這是PlayMaker與PUN溝通的核心元件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勾選 Debug 以方便進行測試</a:t>
            </a:r>
            <a:endParaRPr sz="1800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300" y="1253775"/>
            <a:ext cx="2267651" cy="31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6608244" y="2199217"/>
            <a:ext cx="10188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常用的 </a:t>
            </a:r>
            <a:r>
              <a:rPr lang="ja"/>
              <a:t>PlayMaker Photon proxy </a:t>
            </a:r>
            <a:r>
              <a:rPr lang="ja"/>
              <a:t>事件們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222" name="Google Shape;222;p31"/>
          <p:cNvGrpSpPr/>
          <p:nvPr/>
        </p:nvGrpSpPr>
        <p:grpSpPr>
          <a:xfrm>
            <a:off x="583925" y="1734700"/>
            <a:ext cx="1669500" cy="724775"/>
            <a:chOff x="1117300" y="1919100"/>
            <a:chExt cx="1669500" cy="724775"/>
          </a:xfrm>
        </p:grpSpPr>
        <p:sp>
          <p:nvSpPr>
            <p:cNvPr id="223" name="Google Shape;223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CONNECTED TO MASTER</a:t>
              </a:r>
              <a:endParaRPr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連上PUN服務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25" name="Google Shape;225;p31"/>
          <p:cNvGrpSpPr/>
          <p:nvPr/>
        </p:nvGrpSpPr>
        <p:grpSpPr>
          <a:xfrm>
            <a:off x="2603913" y="1734700"/>
            <a:ext cx="1669500" cy="724775"/>
            <a:chOff x="1117300" y="1919100"/>
            <a:chExt cx="1669500" cy="724775"/>
          </a:xfrm>
        </p:grpSpPr>
        <p:sp>
          <p:nvSpPr>
            <p:cNvPr id="226" name="Google Shape;226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CREATED ROOM</a:t>
              </a:r>
              <a:endParaRPr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建立房間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2603925" y="2714975"/>
            <a:ext cx="1669500" cy="724775"/>
            <a:chOff x="1117300" y="1919100"/>
            <a:chExt cx="1669500" cy="724775"/>
          </a:xfrm>
        </p:grpSpPr>
        <p:sp>
          <p:nvSpPr>
            <p:cNvPr id="229" name="Google Shape;229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JOINED ROOM</a:t>
              </a:r>
              <a:endParaRPr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加入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房間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31" name="Google Shape;231;p31"/>
          <p:cNvGrpSpPr/>
          <p:nvPr/>
        </p:nvGrpSpPr>
        <p:grpSpPr>
          <a:xfrm>
            <a:off x="4623925" y="2714975"/>
            <a:ext cx="1669500" cy="724775"/>
            <a:chOff x="1117300" y="1919100"/>
            <a:chExt cx="1669500" cy="724775"/>
          </a:xfrm>
        </p:grpSpPr>
        <p:sp>
          <p:nvSpPr>
            <p:cNvPr id="232" name="Google Shape;232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PLAYER ENTERED ROOM</a:t>
              </a:r>
              <a:endParaRPr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他人加入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34" name="Google Shape;234;p31"/>
          <p:cNvGrpSpPr/>
          <p:nvPr/>
        </p:nvGrpSpPr>
        <p:grpSpPr>
          <a:xfrm>
            <a:off x="6759050" y="1734700"/>
            <a:ext cx="1669500" cy="724775"/>
            <a:chOff x="1117300" y="1919100"/>
            <a:chExt cx="1669500" cy="724775"/>
          </a:xfrm>
        </p:grpSpPr>
        <p:sp>
          <p:nvSpPr>
            <p:cNvPr id="235" name="Google Shape;235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MASTERCLIENT SWITCHED</a:t>
              </a:r>
              <a:endParaRPr sz="1200"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房主離開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37" name="Google Shape;237;p31"/>
          <p:cNvGrpSpPr/>
          <p:nvPr/>
        </p:nvGrpSpPr>
        <p:grpSpPr>
          <a:xfrm>
            <a:off x="6759050" y="2714975"/>
            <a:ext cx="1669500" cy="724775"/>
            <a:chOff x="1117300" y="1919100"/>
            <a:chExt cx="1669500" cy="724775"/>
          </a:xfrm>
        </p:grpSpPr>
        <p:sp>
          <p:nvSpPr>
            <p:cNvPr id="238" name="Google Shape;238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PLAYER LEFT ROOM </a:t>
              </a:r>
              <a:endParaRPr sz="1200"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有人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離開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40" name="Google Shape;240;p31"/>
          <p:cNvGrpSpPr/>
          <p:nvPr/>
        </p:nvGrpSpPr>
        <p:grpSpPr>
          <a:xfrm>
            <a:off x="6759050" y="3742700"/>
            <a:ext cx="1669500" cy="724775"/>
            <a:chOff x="1117300" y="1919100"/>
            <a:chExt cx="1669500" cy="724775"/>
          </a:xfrm>
        </p:grpSpPr>
        <p:sp>
          <p:nvSpPr>
            <p:cNvPr id="241" name="Google Shape;241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LEFT ROOM</a:t>
              </a:r>
              <a:endParaRPr sz="1200"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自己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離開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43" name="Google Shape;243;p31"/>
          <p:cNvGrpSpPr/>
          <p:nvPr/>
        </p:nvGrpSpPr>
        <p:grpSpPr>
          <a:xfrm>
            <a:off x="583900" y="3742700"/>
            <a:ext cx="1669500" cy="724775"/>
            <a:chOff x="1117300" y="1919100"/>
            <a:chExt cx="1669500" cy="724775"/>
          </a:xfrm>
        </p:grpSpPr>
        <p:sp>
          <p:nvSpPr>
            <p:cNvPr id="244" name="Google Shape;244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DISCONNECTED</a:t>
              </a:r>
              <a:endParaRPr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離開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PUN服務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246" name="Google Shape;246;p31"/>
          <p:cNvGrpSpPr/>
          <p:nvPr/>
        </p:nvGrpSpPr>
        <p:grpSpPr>
          <a:xfrm>
            <a:off x="2603925" y="3742700"/>
            <a:ext cx="1669500" cy="724775"/>
            <a:chOff x="1117300" y="1919100"/>
            <a:chExt cx="1669500" cy="724775"/>
          </a:xfrm>
        </p:grpSpPr>
        <p:sp>
          <p:nvSpPr>
            <p:cNvPr id="247" name="Google Shape;247;p31"/>
            <p:cNvSpPr/>
            <p:nvPr/>
          </p:nvSpPr>
          <p:spPr>
            <a:xfrm>
              <a:off x="1117300" y="2218175"/>
              <a:ext cx="1669500" cy="42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200">
                  <a:solidFill>
                    <a:srgbClr val="666666"/>
                  </a:solidFill>
                  <a:latin typeface="Meiryo"/>
                  <a:ea typeface="Meiryo"/>
                  <a:cs typeface="Meiryo"/>
                  <a:sym typeface="Meiryo"/>
                </a:rPr>
                <a:t>ON JOIN RANDOM ROOM FAILED</a:t>
              </a:r>
              <a:endParaRPr sz="1200">
                <a:solidFill>
                  <a:srgbClr val="666666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1117300" y="1919100"/>
              <a:ext cx="1669500" cy="2991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隨機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加入</a:t>
              </a:r>
              <a:r>
                <a:rPr lang="ja">
                  <a:solidFill>
                    <a:srgbClr val="FFFFFF"/>
                  </a:solidFill>
                  <a:latin typeface="Meiryo"/>
                  <a:ea typeface="Meiryo"/>
                  <a:cs typeface="Meiryo"/>
                  <a:sym typeface="Meiryo"/>
                </a:rPr>
                <a:t>失敗</a:t>
              </a:r>
              <a:endParaRPr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49" name="Google Shape;249;p31"/>
          <p:cNvSpPr/>
          <p:nvPr/>
        </p:nvSpPr>
        <p:spPr>
          <a:xfrm>
            <a:off x="583888" y="1150463"/>
            <a:ext cx="1669500" cy="299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連接PUN服務</a:t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2641288" y="1150463"/>
            <a:ext cx="1669500" cy="299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MASTER</a:t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4623941" y="1150475"/>
            <a:ext cx="3804600" cy="299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ROOM</a:t>
            </a:r>
            <a:endParaRPr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S Gothic"/>
                <a:ea typeface="MS Gothic"/>
                <a:cs typeface="MS Gothic"/>
                <a:sym typeface="MS Gothic"/>
              </a:rPr>
              <a:t>自我介紹</a:t>
            </a:r>
            <a:endParaRPr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35325" y="1213875"/>
            <a:ext cx="3760500" cy="27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S Gothic"/>
                <a:ea typeface="MS Gothic"/>
                <a:cs typeface="MS Gothic"/>
                <a:sym typeface="MS Gothic"/>
              </a:rPr>
              <a:t>Hayato Yang (孩雅多)</a:t>
            </a:r>
            <a:endParaRPr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>
                <a:latin typeface="MS Gothic"/>
                <a:ea typeface="MS Gothic"/>
                <a:cs typeface="MS Gothic"/>
                <a:sym typeface="MS Gothic"/>
              </a:rPr>
              <a:t>- 個人工作室 HayatoWorks(子亥工作室)</a:t>
            </a:r>
            <a:endParaRPr sz="1400"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>
                <a:latin typeface="MS Gothic"/>
                <a:ea typeface="MS Gothic"/>
                <a:cs typeface="MS Gothic"/>
                <a:sym typeface="MS Gothic"/>
              </a:rPr>
              <a:t>- 十年以上遊戲企劃經歷</a:t>
            </a:r>
            <a:endParaRPr sz="1400"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>
                <a:latin typeface="MS Gothic"/>
                <a:ea typeface="MS Gothic"/>
                <a:cs typeface="MS Gothic"/>
                <a:sym typeface="MS Gothic"/>
              </a:rPr>
              <a:t>- 現在是野生的遊戲開發者</a:t>
            </a:r>
            <a:endParaRPr sz="1400"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 sz="1400">
                <a:latin typeface="MS Gothic"/>
                <a:ea typeface="MS Gothic"/>
                <a:cs typeface="MS Gothic"/>
                <a:sym typeface="MS Gothic"/>
              </a:rPr>
              <a:t>- 使用 Unity+Playmaker 製作遊戲</a:t>
            </a:r>
            <a:endParaRPr sz="1400">
              <a:latin typeface="MS Gothic"/>
              <a:ea typeface="MS Gothic"/>
              <a:cs typeface="MS Gothic"/>
              <a:sym typeface="MS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 sz="1400">
                <a:latin typeface="MS Gothic"/>
                <a:ea typeface="MS Gothic"/>
                <a:cs typeface="MS Gothic"/>
                <a:sym typeface="MS Gothic"/>
              </a:rPr>
              <a:t>- 專注於VR作品開發</a:t>
            </a:r>
            <a:endParaRPr sz="1400">
              <a:latin typeface="MS Gothic"/>
              <a:ea typeface="MS Gothic"/>
              <a:cs typeface="MS Gothic"/>
              <a:sym typeface="MS Gothic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3780975" y="1152475"/>
            <a:ext cx="5088551" cy="3565376"/>
            <a:chOff x="3780975" y="1152475"/>
            <a:chExt cx="5088551" cy="3565376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0975" y="1152475"/>
              <a:ext cx="5088551" cy="3565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4"/>
            <p:cNvSpPr/>
            <p:nvPr/>
          </p:nvSpPr>
          <p:spPr>
            <a:xfrm>
              <a:off x="4044775" y="1363725"/>
              <a:ext cx="1064400" cy="981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950" y="1528450"/>
            <a:ext cx="2021350" cy="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13043" l="0" r="0" t="0"/>
          <a:stretch/>
        </p:blipFill>
        <p:spPr>
          <a:xfrm>
            <a:off x="1469975" y="2275600"/>
            <a:ext cx="6724026" cy="25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連上PUN並 創建/加入 房間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404700" y="865325"/>
            <a:ext cx="84276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先用 </a:t>
            </a:r>
            <a:r>
              <a:rPr lang="ja" sz="1800"/>
              <a:t>PUN Connect 連接上 Photon 伺服器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/>
              <a:t>連接成功後跳出選單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選 CREAT 創建新房間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選 AUTO 隨機加入房間，若沒有空房就創建新房間</a:t>
            </a:r>
            <a:endParaRPr sz="1800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200" y="376588"/>
            <a:ext cx="24955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/>
          <p:nvPr/>
        </p:nvSpPr>
        <p:spPr>
          <a:xfrm>
            <a:off x="1876600" y="3516950"/>
            <a:ext cx="832200" cy="18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2899075" y="3516950"/>
            <a:ext cx="2250600" cy="18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1876600" y="2864072"/>
            <a:ext cx="883500" cy="51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1039" r="0" t="0"/>
          <a:stretch/>
        </p:blipFill>
        <p:spPr>
          <a:xfrm>
            <a:off x="6384525" y="253700"/>
            <a:ext cx="2245850" cy="4060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將坦克做成PUN</a:t>
            </a:r>
            <a:r>
              <a:rPr lang="ja"/>
              <a:t>實例化用的</a:t>
            </a:r>
            <a:r>
              <a:rPr lang="ja"/>
              <a:t>Prefab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404700" y="865325"/>
            <a:ext cx="8427600" cy="4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包含：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>
                <a:solidFill>
                  <a:srgbClr val="00FFFF"/>
                </a:solidFill>
              </a:rPr>
              <a:t>PhotonView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D9D9D9"/>
                </a:solidFill>
              </a:rPr>
              <a:t>  (將要觀測的元件納入清單)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>
                <a:solidFill>
                  <a:srgbClr val="00FFFF"/>
                </a:solidFill>
              </a:rPr>
              <a:t>PhotonTransformView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  </a:t>
            </a:r>
            <a:r>
              <a:rPr lang="ja" sz="1800">
                <a:solidFill>
                  <a:srgbClr val="D9D9D9"/>
                </a:solidFill>
              </a:rPr>
              <a:t>(同步坦克位移)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>
                <a:solidFill>
                  <a:srgbClr val="00FFFF"/>
                </a:solidFill>
              </a:rPr>
              <a:t>PlayMaker FSM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D9D9D9"/>
                </a:solidFill>
              </a:rPr>
              <a:t>  (要同步的變數勾選 </a:t>
            </a:r>
            <a:r>
              <a:rPr lang="ja" sz="1800">
                <a:solidFill>
                  <a:srgbClr val="FFFF00"/>
                </a:solidFill>
              </a:rPr>
              <a:t>Network Sync</a:t>
            </a:r>
            <a:r>
              <a:rPr lang="ja" sz="1800">
                <a:solidFill>
                  <a:srgbClr val="D9D9D9"/>
                </a:solidFill>
              </a:rPr>
              <a:t> )</a:t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>
                <a:solidFill>
                  <a:srgbClr val="00FFFF"/>
                </a:solidFill>
              </a:rPr>
              <a:t>PlayMakerPhotonGameObjectProxy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重要！</a:t>
            </a:r>
            <a:r>
              <a:rPr lang="ja" sz="1800"/>
              <a:t>必須將 Prefab 放置於 </a:t>
            </a:r>
            <a:r>
              <a:rPr lang="ja" sz="1800">
                <a:solidFill>
                  <a:srgbClr val="FF0000"/>
                </a:solidFill>
              </a:rPr>
              <a:t>Resource </a:t>
            </a:r>
            <a:r>
              <a:rPr lang="ja" sz="1800"/>
              <a:t>資料夾下</a:t>
            </a:r>
            <a:endParaRPr sz="1800"/>
          </a:p>
        </p:txBody>
      </p:sp>
      <p:sp>
        <p:nvSpPr>
          <p:cNvPr id="270" name="Google Shape;270;p33"/>
          <p:cNvSpPr/>
          <p:nvPr/>
        </p:nvSpPr>
        <p:spPr>
          <a:xfrm>
            <a:off x="6410650" y="2765925"/>
            <a:ext cx="817800" cy="27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6410650" y="1879925"/>
            <a:ext cx="2180400" cy="4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169" y="1201900"/>
            <a:ext cx="1685950" cy="20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/>
        </p:nvSpPr>
        <p:spPr>
          <a:xfrm>
            <a:off x="4298638" y="3041630"/>
            <a:ext cx="744900" cy="14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25" y="762600"/>
            <a:ext cx="7069000" cy="26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457200" y="304800"/>
            <a:ext cx="6297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- </a:t>
            </a:r>
            <a:r>
              <a:rPr lang="ja" sz="1800">
                <a:solidFill>
                  <a:srgbClr val="00FFFF"/>
                </a:solidFill>
                <a:latin typeface="Meiryo"/>
                <a:ea typeface="Meiryo"/>
                <a:cs typeface="Meiryo"/>
                <a:sym typeface="Meiryo"/>
              </a:rPr>
              <a:t>PlayMakerPhotonGameObjectProxy</a:t>
            </a:r>
            <a:endParaRPr sz="1800">
              <a:solidFill>
                <a:srgbClr val="00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75" y="992000"/>
            <a:ext cx="7430350" cy="28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將坦克進行PUN實例化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529175" y="4228396"/>
            <a:ext cx="7090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重要！</a:t>
            </a: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必須將 Prefab 放置於 </a:t>
            </a:r>
            <a:r>
              <a:rPr lang="ja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Resource </a:t>
            </a: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資料夾下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607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311700" y="2119500"/>
            <a:ext cx="85206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透過PUN實例化的 Prefab 與該玩家共存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持續將觀測變數播送給房內所有玩家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當玩家離開，就會跟著消失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PUN instancate</a:t>
            </a:r>
            <a:endParaRPr sz="2800">
              <a:solidFill>
                <a:srgbClr val="FFFF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修改</a:t>
            </a:r>
            <a:r>
              <a:rPr lang="ja"/>
              <a:t>坦克</a:t>
            </a:r>
            <a:r>
              <a:rPr lang="ja"/>
              <a:t>邏輯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3" name="Google Shape;303;p38"/>
          <p:cNvSpPr txBox="1"/>
          <p:nvPr>
            <p:ph type="title"/>
          </p:nvPr>
        </p:nvSpPr>
        <p:spPr>
          <a:xfrm>
            <a:off x="404700" y="865325"/>
            <a:ext cx="84276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只有「我擁有的」坦克才接受操作</a:t>
            </a:r>
            <a:endParaRPr sz="1800"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75" y="1422325"/>
            <a:ext cx="7291201" cy="18017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825" y="3150725"/>
            <a:ext cx="6079522" cy="1614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/>
        </p:nvSpPr>
        <p:spPr>
          <a:xfrm>
            <a:off x="311700" y="1509900"/>
            <a:ext cx="85206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玩家射擊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同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步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D9D9D9"/>
                </a:solidFill>
                <a:latin typeface="Meiryo"/>
                <a:ea typeface="Meiryo"/>
                <a:cs typeface="Meiryo"/>
                <a:sym typeface="Meiryo"/>
              </a:rPr>
              <a:t>...每一顆子彈都要同步嗎？</a:t>
            </a:r>
            <a:endParaRPr sz="1800">
              <a:solidFill>
                <a:srgbClr val="D9D9D9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子彈的同步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16" name="Google Shape;316;p40"/>
          <p:cNvSpPr txBox="1"/>
          <p:nvPr>
            <p:ph type="title"/>
          </p:nvPr>
        </p:nvSpPr>
        <p:spPr>
          <a:xfrm>
            <a:off x="404700" y="865325"/>
            <a:ext cx="84276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PUN Server的同步限制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如果每顆子彈都進行位置同步，對網路負擔極大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PUN每個房間1秒內限制最大500次通訊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房間4人時，當1個玩家發送訊息給其他3人，加上送給Server，總共用掉4次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也就是說每秒訊息數 = 每個玩家訊息數 * (玩家人數^2) 必須小於500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   ( 4人：</a:t>
            </a:r>
            <a:r>
              <a:rPr lang="ja" sz="1800">
                <a:solidFill>
                  <a:srgbClr val="00FF00"/>
                </a:solidFill>
              </a:rPr>
              <a:t>31.25</a:t>
            </a:r>
            <a:r>
              <a:rPr lang="ja" sz="1800"/>
              <a:t>次 / 8人：</a:t>
            </a:r>
            <a:r>
              <a:rPr lang="ja" sz="1800">
                <a:solidFill>
                  <a:srgbClr val="FFD966"/>
                </a:solidFill>
              </a:rPr>
              <a:t>7.8</a:t>
            </a:r>
            <a:r>
              <a:rPr lang="ja" sz="1800"/>
              <a:t>次 / 10人：</a:t>
            </a:r>
            <a:r>
              <a:rPr lang="ja" sz="1800">
                <a:solidFill>
                  <a:srgbClr val="FF9900"/>
                </a:solidFill>
              </a:rPr>
              <a:t>5</a:t>
            </a:r>
            <a:r>
              <a:rPr lang="ja" sz="1800"/>
              <a:t>次 / 20人：</a:t>
            </a:r>
            <a:r>
              <a:rPr lang="ja" sz="1800">
                <a:solidFill>
                  <a:srgbClr val="FF0000"/>
                </a:solidFill>
              </a:rPr>
              <a:t>1.25</a:t>
            </a:r>
            <a:r>
              <a:rPr lang="ja" sz="1800"/>
              <a:t>次 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運用子彈的特性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只要知道起點、方向和速度，就能重現相同的結果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在擊發子彈瞬間播送子彈參數給所有玩家，在各自的本地端重現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建立 Shoot_Manager 使用 RPC 播送字串資訊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300" y="571505"/>
            <a:ext cx="5302950" cy="2646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50" y="2694525"/>
            <a:ext cx="6182626" cy="240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41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子彈由本地端重現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4" name="Google Shape;324;p41"/>
          <p:cNvSpPr txBox="1"/>
          <p:nvPr>
            <p:ph idx="4294967295" type="title"/>
          </p:nvPr>
        </p:nvSpPr>
        <p:spPr>
          <a:xfrm>
            <a:off x="404700" y="865325"/>
            <a:ext cx="44214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00FFFF"/>
                </a:solidFill>
              </a:rPr>
              <a:t>Turret </a:t>
            </a:r>
            <a:r>
              <a:rPr lang="ja" sz="1800"/>
              <a:t>:</a:t>
            </a:r>
            <a:br>
              <a:rPr lang="ja" sz="1800"/>
            </a:br>
            <a:r>
              <a:rPr lang="ja" sz="1800"/>
              <a:t>- 將發射瞬間</a:t>
            </a:r>
            <a:r>
              <a:rPr lang="ja" sz="1800">
                <a:solidFill>
                  <a:srgbClr val="FFFF00"/>
                </a:solidFill>
              </a:rPr>
              <a:t>位置</a:t>
            </a:r>
            <a:r>
              <a:rPr lang="ja" sz="1800"/>
              <a:t>/</a:t>
            </a:r>
            <a:r>
              <a:rPr lang="ja" sz="1800">
                <a:solidFill>
                  <a:srgbClr val="FF0000"/>
                </a:solidFill>
              </a:rPr>
              <a:t>角度</a:t>
            </a:r>
            <a:r>
              <a:rPr lang="ja" sz="1800"/>
              <a:t>轉成字串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以RPC廣播給所有玩家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00FFFF"/>
                </a:solidFill>
              </a:rPr>
              <a:t>Shoot_Manager</a:t>
            </a:r>
            <a:r>
              <a:rPr lang="ja" sz="1800"/>
              <a:t>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拆解字串取得</a:t>
            </a:r>
            <a:r>
              <a:rPr lang="ja" sz="1800">
                <a:solidFill>
                  <a:srgbClr val="FFFF00"/>
                </a:solidFill>
              </a:rPr>
              <a:t>位置</a:t>
            </a:r>
            <a:r>
              <a:rPr lang="ja" sz="1800"/>
              <a:t>/</a:t>
            </a:r>
            <a:r>
              <a:rPr lang="ja" sz="1800">
                <a:solidFill>
                  <a:srgbClr val="FF0000"/>
                </a:solidFill>
              </a:rPr>
              <a:t>角度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/>
              <a:t>在場景中重現子彈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4252825" y="2594475"/>
            <a:ext cx="43185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ja" sz="1800">
                <a:solidFill>
                  <a:srgbClr val="D9D9D9"/>
                </a:solidFill>
                <a:latin typeface="Meiryo"/>
                <a:ea typeface="Meiryo"/>
                <a:cs typeface="Meiryo"/>
                <a:sym typeface="Meiryo"/>
              </a:rPr>
              <a:t>- 組裝+塔防</a:t>
            </a:r>
            <a:endParaRPr i="1" sz="1800">
              <a:solidFill>
                <a:srgbClr val="D9D9D9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ja" sz="1800">
                <a:solidFill>
                  <a:srgbClr val="D9D9D9"/>
                </a:solidFill>
                <a:latin typeface="Meiryo"/>
                <a:ea typeface="Meiryo"/>
                <a:cs typeface="Meiryo"/>
                <a:sym typeface="Meiryo"/>
              </a:rPr>
              <a:t>- 雙手互動型VR遊戲</a:t>
            </a:r>
            <a:endParaRPr i="1" sz="1800">
              <a:solidFill>
                <a:srgbClr val="D9D9D9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ja" sz="1800">
                <a:solidFill>
                  <a:srgbClr val="D9D9D9"/>
                </a:solidFill>
                <a:latin typeface="Meiryo"/>
                <a:ea typeface="Meiryo"/>
                <a:cs typeface="Meiryo"/>
                <a:sym typeface="Meiryo"/>
              </a:rPr>
              <a:t>- 所有遊戲邏輯使用 Playmaker 製作</a:t>
            </a:r>
            <a:endParaRPr i="1" sz="1800">
              <a:solidFill>
                <a:srgbClr val="D9D9D9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52" y="585325"/>
            <a:ext cx="3518899" cy="19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875" y="585325"/>
            <a:ext cx="3286076" cy="428507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ctrTitle"/>
          </p:nvPr>
        </p:nvSpPr>
        <p:spPr>
          <a:xfrm>
            <a:off x="2069250" y="54550"/>
            <a:ext cx="5005500" cy="5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《組裝玩具戰爭》</a:t>
            </a:r>
            <a:r>
              <a:rPr lang="ja" sz="1800">
                <a:latin typeface="Meiryo"/>
                <a:ea typeface="Meiryo"/>
                <a:cs typeface="Meiryo"/>
                <a:sym typeface="Meiryo"/>
              </a:rPr>
              <a:t>-Combine War Toys-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405225" y="3725850"/>
            <a:ext cx="35190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2017 經濟部工業局數位內容產品獎</a:t>
            </a:r>
            <a:endParaRPr sz="12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12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最佳虛擬實境遊戲</a:t>
            </a: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b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12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最佳企劃獎</a:t>
            </a: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12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2018 高雄遊戲週 Game on Weekend</a:t>
            </a:r>
            <a:b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12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BEST OF FUNTECH 互動體驗獎</a:t>
            </a:r>
            <a:r>
              <a:rPr lang="ja" sz="12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12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/>
        </p:nvSpPr>
        <p:spPr>
          <a:xfrm>
            <a:off x="311700" y="1509900"/>
            <a:ext cx="85206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子彈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的命中判定由誰做主？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00"/>
                </a:solidFill>
              </a:rPr>
              <a:t>命中判定</a:t>
            </a:r>
            <a:r>
              <a:rPr lang="ja"/>
              <a:t>與</a:t>
            </a:r>
            <a:r>
              <a:rPr lang="ja">
                <a:solidFill>
                  <a:srgbClr val="00FFFF"/>
                </a:solidFill>
              </a:rPr>
              <a:t>玩家感受</a:t>
            </a:r>
            <a:r>
              <a:rPr lang="ja"/>
              <a:t>的取捨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5" name="Google Shape;335;p43"/>
          <p:cNvSpPr txBox="1"/>
          <p:nvPr>
            <p:ph idx="4294967295" type="title"/>
          </p:nvPr>
        </p:nvSpPr>
        <p:spPr>
          <a:xfrm>
            <a:off x="404700" y="865325"/>
            <a:ext cx="84276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連線型遊戲在彼此都有位移時，互動上難免會有誤差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由攻擊方判定，受擊方可能覺得莫名其妙就中了彈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由受擊方判定，攻擊方可能覺得明明命中了卻沒事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原則上，可以就速度來考量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速度較快的，由於受擊方較難察覺，適合以攻擊方判定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速度較慢的，命中時離攻擊方較遠，適合以受擊方判定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這邊選擇後者進行命中判斷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4"/>
          <p:cNvPicPr preferRelativeResize="0"/>
          <p:nvPr/>
        </p:nvPicPr>
        <p:blipFill rotWithShape="1">
          <a:blip r:embed="rId3">
            <a:alphaModFix/>
          </a:blip>
          <a:srcRect b="0" l="0" r="13254" t="0"/>
          <a:stretch/>
        </p:blipFill>
        <p:spPr>
          <a:xfrm>
            <a:off x="5633163" y="450725"/>
            <a:ext cx="3001426" cy="1696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750" y="2332575"/>
            <a:ext cx="5720000" cy="2502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725" y="4117625"/>
            <a:ext cx="2837750" cy="859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4"/>
          <p:cNvSpPr txBox="1"/>
          <p:nvPr>
            <p:ph idx="4294967295" type="title"/>
          </p:nvPr>
        </p:nvSpPr>
        <p:spPr>
          <a:xfrm>
            <a:off x="311700" y="292625"/>
            <a:ext cx="73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命中處理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4" name="Google Shape;344;p44"/>
          <p:cNvSpPr txBox="1"/>
          <p:nvPr>
            <p:ph idx="4294967295" type="title"/>
          </p:nvPr>
        </p:nvSpPr>
        <p:spPr>
          <a:xfrm>
            <a:off x="404700" y="865325"/>
            <a:ext cx="84276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子彈命中玩家坦克時，向命中目標發出 HIT事件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當坦克屬於玩家時才會處理 HIT 事件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透過 </a:t>
            </a:r>
            <a:r>
              <a:rPr lang="ja" sz="1800">
                <a:solidFill>
                  <a:srgbClr val="FFFF00"/>
                </a:solidFill>
              </a:rPr>
              <a:t>Network Sync</a:t>
            </a:r>
            <a:r>
              <a:rPr lang="ja" sz="1800"/>
              <a:t> 方式讓 PhotonView 同步狀態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607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311700" y="1509900"/>
            <a:ext cx="85206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進階應用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利用 Scene View 同步場景障礙物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Scene View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0" name="Google Shape;360;p47"/>
          <p:cNvSpPr txBox="1"/>
          <p:nvPr>
            <p:ph idx="4294967295" type="title"/>
          </p:nvPr>
        </p:nvSpPr>
        <p:spPr>
          <a:xfrm>
            <a:off x="404700" y="865325"/>
            <a:ext cx="86829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</a:t>
            </a:r>
            <a:r>
              <a:rPr lang="ja" sz="1800"/>
              <a:t>並非透過PUN實例化，直接置於場景中，或是</a:t>
            </a:r>
            <a:r>
              <a:rPr lang="ja" sz="1800"/>
              <a:t>隨物件生成所挾帶</a:t>
            </a:r>
            <a:r>
              <a:rPr lang="ja" sz="1800"/>
              <a:t>的 PhotonView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FFFF00"/>
                </a:solidFill>
              </a:rPr>
              <a:t>特性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不屬於任何玩家 OwnerIs =0 (玩家從1開始)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MASTER CLIENT 可以操作 Scene View 並同步到其他玩家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不是instaniate物件，</a:t>
            </a:r>
            <a:r>
              <a:rPr lang="ja" sz="1800">
                <a:solidFill>
                  <a:srgbClr val="FFFF00"/>
                </a:solidFill>
              </a:rPr>
              <a:t>不會因為玩家離開而消失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適合用來保留關卡進行中的進度，動態生成環境的同步等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00" y="902625"/>
            <a:ext cx="3371850" cy="253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8"/>
          <p:cNvGrpSpPr/>
          <p:nvPr/>
        </p:nvGrpSpPr>
        <p:grpSpPr>
          <a:xfrm>
            <a:off x="4236075" y="902625"/>
            <a:ext cx="1590000" cy="1590000"/>
            <a:chOff x="4292875" y="901925"/>
            <a:chExt cx="1590000" cy="1590000"/>
          </a:xfrm>
        </p:grpSpPr>
        <p:sp>
          <p:nvSpPr>
            <p:cNvPr id="367" name="Google Shape;367;p48"/>
            <p:cNvSpPr/>
            <p:nvPr/>
          </p:nvSpPr>
          <p:spPr>
            <a:xfrm>
              <a:off x="4292875" y="901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4610875" y="901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4292875" y="1219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4610875" y="1219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4292875" y="1537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4610875" y="1537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4292875" y="1855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4610875" y="1855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4928875" y="901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5246875" y="901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4928875" y="1219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246875" y="1219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8"/>
            <p:cNvSpPr/>
            <p:nvPr/>
          </p:nvSpPr>
          <p:spPr>
            <a:xfrm>
              <a:off x="4928875" y="1537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5246875" y="1537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4928875" y="1855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246875" y="1855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4292875" y="2173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4610875" y="2173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4928875" y="2173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5246875" y="2173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5564875" y="901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5564875" y="1219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5564875" y="1537925"/>
              <a:ext cx="318000" cy="3180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A86E8"/>
                </a:highlight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5564875" y="1855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5564875" y="2173925"/>
              <a:ext cx="318000" cy="31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8"/>
          <p:cNvSpPr txBox="1"/>
          <p:nvPr/>
        </p:nvSpPr>
        <p:spPr>
          <a:xfrm>
            <a:off x="4124600" y="2680875"/>
            <a:ext cx="4051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“0101100100110011010000010”</a:t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3" name="Google Shape;393;p48"/>
          <p:cNvSpPr/>
          <p:nvPr/>
        </p:nvSpPr>
        <p:spPr>
          <a:xfrm rot="5400000">
            <a:off x="6035075" y="1724625"/>
            <a:ext cx="892500" cy="80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97975" y="3449025"/>
            <a:ext cx="505500" cy="43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8"/>
          <p:cNvSpPr/>
          <p:nvPr/>
        </p:nvSpPr>
        <p:spPr>
          <a:xfrm>
            <a:off x="4778425" y="4159125"/>
            <a:ext cx="2362800" cy="548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Scene View</a:t>
            </a:r>
            <a:endParaRPr sz="2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6" name="Google Shape;396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由MASTER CLIENT</a:t>
            </a:r>
            <a:r>
              <a:rPr lang="ja"/>
              <a:t>更新場景資料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274" y="3554722"/>
            <a:ext cx="2484852" cy="14330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5" y="1492850"/>
            <a:ext cx="8839202" cy="293552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只要還有玩家在場上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關卡資料就能持續保留和更新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PlayMaker + PUN2 </a:t>
            </a:r>
            <a:r>
              <a:rPr lang="ja"/>
              <a:t>連線遊戲</a:t>
            </a:r>
            <a:r>
              <a:rPr lang="ja"/>
              <a:t>製作要點整理</a:t>
            </a:r>
            <a:endParaRPr/>
          </a:p>
        </p:txBody>
      </p:sp>
      <p:sp>
        <p:nvSpPr>
          <p:cNvPr id="409" name="Google Shape;409;p50"/>
          <p:cNvSpPr txBox="1"/>
          <p:nvPr>
            <p:ph type="title"/>
          </p:nvPr>
        </p:nvSpPr>
        <p:spPr>
          <a:xfrm>
            <a:off x="404700" y="865325"/>
            <a:ext cx="4463700" cy="3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連接PUN服務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開房/加入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製作可同步的玩家角色Prefab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PUN實例化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GetIsMine辨識擁有者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RPC射擊同步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- RPC命中處理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B7B7B7"/>
                </a:solidFill>
              </a:rPr>
              <a:t>- SceneView 關卡地貌的更新與重現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B7B7B7"/>
                </a:solidFill>
              </a:rPr>
              <a:t>- 房主交接</a:t>
            </a:r>
            <a:endParaRPr sz="1800">
              <a:solidFill>
                <a:srgbClr val="B7B7B7"/>
              </a:solidFill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875" y="1759000"/>
            <a:ext cx="3291918" cy="2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/>
        </p:nvSpPr>
        <p:spPr>
          <a:xfrm>
            <a:off x="4547050" y="2756425"/>
            <a:ext cx="39417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Hayato Yang</a:t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E-Mail：</a:t>
            </a:r>
            <a:r>
              <a:rPr lang="ja" sz="1800" u="sng">
                <a:solidFill>
                  <a:srgbClr val="4DD0E1"/>
                </a:solidFill>
                <a:latin typeface="Meiryo"/>
                <a:ea typeface="Meiryo"/>
                <a:cs typeface="Meiryo"/>
                <a:sym typeface="Meiryo"/>
                <a:hlinkClick r:id="rId3"/>
              </a:rPr>
              <a:t>hayato@</a:t>
            </a:r>
            <a:r>
              <a:rPr lang="ja" sz="1800" u="sng">
                <a:solidFill>
                  <a:srgbClr val="4DD0E1"/>
                </a:solidFill>
                <a:latin typeface="Meiryo"/>
                <a:ea typeface="Meiryo"/>
                <a:cs typeface="Meiryo"/>
                <a:sym typeface="Meiryo"/>
              </a:rPr>
              <a:t>mindos.cc</a:t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HP：</a:t>
            </a:r>
            <a:r>
              <a:rPr lang="ja" sz="1800" u="sng">
                <a:solidFill>
                  <a:srgbClr val="4DD0E1"/>
                </a:solidFill>
                <a:latin typeface="Meiryo"/>
                <a:ea typeface="Meiryo"/>
                <a:cs typeface="Meiryo"/>
                <a:sym typeface="Meiryo"/>
                <a:hlinkClick r:id="rId4"/>
              </a:rPr>
              <a:t>http://</a:t>
            </a:r>
            <a:r>
              <a:rPr lang="ja" sz="1800" u="sng">
                <a:solidFill>
                  <a:srgbClr val="00FFFF"/>
                </a:solidFill>
                <a:latin typeface="Meiryo"/>
                <a:ea typeface="Meiryo"/>
                <a:cs typeface="Meiryo"/>
                <a:sym typeface="Meiryo"/>
              </a:rPr>
              <a:t>hayatoworks.com</a:t>
            </a:r>
            <a:endParaRPr sz="1800" u="sng">
              <a:solidFill>
                <a:srgbClr val="00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FB: </a:t>
            </a:r>
            <a:r>
              <a:rPr lang="ja" sz="1800">
                <a:solidFill>
                  <a:srgbClr val="CCCCCC"/>
                </a:solidFill>
                <a:latin typeface="Meiryo"/>
                <a:ea typeface="Meiryo"/>
                <a:cs typeface="Meiryo"/>
                <a:sym typeface="Meiryo"/>
              </a:rPr>
              <a:t>HayatoWorksGame</a:t>
            </a:r>
            <a:endParaRPr sz="1800" u="sng">
              <a:solidFill>
                <a:srgbClr val="CCCCCC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416" name="Google Shape;416;p51"/>
          <p:cNvCxnSpPr/>
          <p:nvPr/>
        </p:nvCxnSpPr>
        <p:spPr>
          <a:xfrm>
            <a:off x="355975" y="2558775"/>
            <a:ext cx="8162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51"/>
          <p:cNvSpPr txBox="1"/>
          <p:nvPr>
            <p:ph type="title"/>
          </p:nvPr>
        </p:nvSpPr>
        <p:spPr>
          <a:xfrm>
            <a:off x="311700" y="554925"/>
            <a:ext cx="85206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從不寫程式開始的連線遊戲開發</a:t>
            </a:r>
            <a:endParaRPr/>
          </a:p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11700" y="206075"/>
            <a:ext cx="8520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ja">
                <a:solidFill>
                  <a:srgbClr val="CCCCCC"/>
                </a:solidFill>
              </a:rPr>
              <a:t>紅魔導師的求生之</a:t>
            </a:r>
            <a:r>
              <a:rPr lang="ja">
                <a:solidFill>
                  <a:srgbClr val="CCCCCC"/>
                </a:solidFill>
              </a:rPr>
              <a:t>路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19" name="Google Shape;419;p51"/>
          <p:cNvSpPr txBox="1"/>
          <p:nvPr>
            <p:ph idx="4294967295" type="ctrTitle"/>
          </p:nvPr>
        </p:nvSpPr>
        <p:spPr>
          <a:xfrm>
            <a:off x="6105650" y="2002725"/>
            <a:ext cx="25656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ja" sz="3600">
                <a:latin typeface="Meiryo"/>
                <a:ea typeface="Meiryo"/>
                <a:cs typeface="Meiryo"/>
                <a:sym typeface="Meiryo"/>
              </a:rPr>
              <a:t>感謝聽講！</a:t>
            </a:r>
            <a:endParaRPr i="1" sz="36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75" y="2703450"/>
            <a:ext cx="2000675" cy="20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Playmaker簡介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865325"/>
            <a:ext cx="7768200" cy="19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用於Unity3D上的第三方擴充套件(</a:t>
            </a:r>
            <a:r>
              <a:rPr lang="ja"/>
              <a:t>USD$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6</a:t>
            </a:r>
            <a:r>
              <a:rPr lang="ja"/>
              <a:t>5,學生優惠$45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)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以有限狀態機(Finite State Machines ,</a:t>
            </a:r>
            <a:r>
              <a:rPr lang="ja">
                <a:solidFill>
                  <a:srgbClr val="00FFFF"/>
                </a:solidFill>
                <a:latin typeface="Meiryo"/>
                <a:ea typeface="Meiryo"/>
                <a:cs typeface="Meiryo"/>
                <a:sym typeface="Meiryo"/>
              </a:rPr>
              <a:t>FSM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)為基礎的流程設計工具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不用寫程式，用現成的程式模塊(</a:t>
            </a:r>
            <a:r>
              <a:rPr lang="ja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Action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)就能組合出各種功能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適合快速產生遊戲雛形，驗證玩法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透過視覺化流程即時檢驗遊戲設計，追蹤除錯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可以更快、更簡單的驗證想法，更可以用在正式產品上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50" y="2813925"/>
            <a:ext cx="2780075" cy="10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3950" l="2324" r="0" t="2661"/>
          <a:stretch/>
        </p:blipFill>
        <p:spPr>
          <a:xfrm>
            <a:off x="4199925" y="2577900"/>
            <a:ext cx="3494776" cy="16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0" y="1978806"/>
            <a:ext cx="5515538" cy="2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基本作業流程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865325"/>
            <a:ext cx="40893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建立</a:t>
            </a:r>
            <a:r>
              <a:rPr lang="ja"/>
              <a:t> </a:t>
            </a:r>
            <a:r>
              <a:rPr lang="ja">
                <a:solidFill>
                  <a:srgbClr val="FF0000"/>
                </a:solidFill>
              </a:rPr>
              <a:t>State</a:t>
            </a:r>
            <a:endParaRPr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/>
              <a:t>在 </a:t>
            </a:r>
            <a:r>
              <a:rPr lang="ja">
                <a:solidFill>
                  <a:srgbClr val="FF0000"/>
                </a:solidFill>
              </a:rPr>
              <a:t>State </a:t>
            </a:r>
            <a:r>
              <a:rPr lang="ja"/>
              <a:t>裡置入 </a:t>
            </a:r>
            <a:r>
              <a:rPr lang="ja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Action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iryo"/>
              <a:buChar char="●"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建立</a:t>
            </a:r>
            <a:r>
              <a:rPr lang="ja"/>
              <a:t> </a:t>
            </a:r>
            <a:r>
              <a:rPr lang="ja">
                <a:solidFill>
                  <a:srgbClr val="00FF00"/>
                </a:solidFill>
              </a:rPr>
              <a:t>Event </a:t>
            </a:r>
            <a:r>
              <a:rPr lang="ja"/>
              <a:t>，遷移到其他 </a:t>
            </a:r>
            <a:r>
              <a:rPr lang="ja">
                <a:solidFill>
                  <a:srgbClr val="FF0000"/>
                </a:solidFill>
              </a:rPr>
              <a:t>State</a:t>
            </a:r>
            <a:endParaRPr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901" y="112050"/>
            <a:ext cx="1815100" cy="47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054200" y="725250"/>
            <a:ext cx="1628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Action </a:t>
            </a:r>
            <a:r>
              <a:rPr lang="ja" sz="1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集合</a:t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118450" y="4057950"/>
            <a:ext cx="839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00FF00"/>
                </a:solidFill>
                <a:latin typeface="Meiryo"/>
                <a:ea typeface="Meiryo"/>
                <a:cs typeface="Meiryo"/>
                <a:sym typeface="Meiryo"/>
              </a:rPr>
              <a:t>Event</a:t>
            </a:r>
            <a:endParaRPr sz="1800">
              <a:solidFill>
                <a:srgbClr val="00FF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445350" y="2266038"/>
            <a:ext cx="951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State</a:t>
            </a: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99" name="Google Shape;99;p17"/>
          <p:cNvCxnSpPr>
            <a:stCxn id="98" idx="1"/>
          </p:cNvCxnSpPr>
          <p:nvPr/>
        </p:nvCxnSpPr>
        <p:spPr>
          <a:xfrm>
            <a:off x="2445350" y="2492838"/>
            <a:ext cx="80700" cy="597600"/>
          </a:xfrm>
          <a:prstGeom prst="bentConnector4">
            <a:avLst>
              <a:gd fmla="val -295074" name="adj1"/>
              <a:gd fmla="val 6897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0" name="Google Shape;100;p17"/>
          <p:cNvCxnSpPr>
            <a:stCxn id="97" idx="1"/>
          </p:cNvCxnSpPr>
          <p:nvPr/>
        </p:nvCxnSpPr>
        <p:spPr>
          <a:xfrm flipH="1" rot="10800000">
            <a:off x="1118450" y="2850450"/>
            <a:ext cx="24600" cy="1434300"/>
          </a:xfrm>
          <a:prstGeom prst="bentConnector4">
            <a:avLst>
              <a:gd fmla="val -967988" name="adj1"/>
              <a:gd fmla="val 9065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1" name="Google Shape;101;p17"/>
          <p:cNvCxnSpPr/>
          <p:nvPr/>
        </p:nvCxnSpPr>
        <p:spPr>
          <a:xfrm rot="-5400000">
            <a:off x="1601400" y="3402000"/>
            <a:ext cx="869100" cy="683400"/>
          </a:xfrm>
          <a:prstGeom prst="bentConnector3">
            <a:avLst>
              <a:gd fmla="val 7484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2" name="Google Shape;102;p17"/>
          <p:cNvSpPr/>
          <p:nvPr/>
        </p:nvSpPr>
        <p:spPr>
          <a:xfrm rot="-1438381">
            <a:off x="5092128" y="2026449"/>
            <a:ext cx="1326093" cy="289952"/>
          </a:xfrm>
          <a:prstGeom prst="leftArrow">
            <a:avLst>
              <a:gd fmla="val 50000" name="adj1"/>
              <a:gd fmla="val 117728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36075" y="2266050"/>
            <a:ext cx="604800" cy="2430600"/>
          </a:xfrm>
          <a:prstGeom prst="leftBrace">
            <a:avLst>
              <a:gd fmla="val 8333" name="adj1"/>
              <a:gd fmla="val 63519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4307150" y="416850"/>
            <a:ext cx="19239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對應Unity功能的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25" y="884825"/>
            <a:ext cx="3947796" cy="3820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257700" y="12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PlayMaker Ecosystem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074" y="1585375"/>
            <a:ext cx="2285350" cy="3374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5513725" y="1380800"/>
            <a:ext cx="35088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從</a:t>
            </a:r>
            <a:r>
              <a:rPr lang="ja" sz="1800"/>
              <a:t>線上取得更多 </a:t>
            </a:r>
            <a:r>
              <a:rPr lang="ja" sz="1800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Action</a:t>
            </a:r>
            <a:endParaRPr sz="1800">
              <a:solidFill>
                <a:srgbClr val="FFFF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PlayMaker透過官方論壇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收集官方與非官方提供的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更多延伸功能Action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只要安裝Ecosystem瀏覽器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透過關鍵字搜尋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Meiryo"/>
                <a:ea typeface="Meiryo"/>
                <a:cs typeface="Meiryo"/>
                <a:sym typeface="Meiryo"/>
              </a:rPr>
              <a:t>就能直接下載Action到專案中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311700" y="227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運用 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PlayMaker 的</a:t>
            </a:r>
            <a:r>
              <a:rPr lang="ja" sz="28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產品案例</a:t>
            </a:r>
            <a:endParaRPr sz="2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10200" y="3026850"/>
            <a:ext cx="23442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爐石戰記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by BLIZZARD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63699" cy="27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5845300" y="359400"/>
            <a:ext cx="3172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Hollow Knight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by Team Cherry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472" y="3158472"/>
            <a:ext cx="4786525" cy="19850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150" y="1591600"/>
            <a:ext cx="3328850" cy="1807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220950"/>
            <a:ext cx="3705900" cy="32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924" y="1220950"/>
            <a:ext cx="3769500" cy="35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499650" y="183175"/>
            <a:ext cx="41199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Fate/Grand Order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for Android/iOS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4468141" y="183175"/>
            <a:ext cx="41199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Fate/Grand Order VR</a:t>
            </a:r>
            <a:br>
              <a:rPr lang="ja">
                <a:latin typeface="Meiryo"/>
                <a:ea typeface="Meiryo"/>
                <a:cs typeface="Meiryo"/>
                <a:sym typeface="Meiryo"/>
              </a:rPr>
            </a:br>
            <a:r>
              <a:rPr lang="ja" sz="1800">
                <a:latin typeface="Meiryo"/>
                <a:ea typeface="Meiryo"/>
                <a:cs typeface="Meiryo"/>
                <a:sym typeface="Meiryo"/>
              </a:rPr>
              <a:t>for PSVR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